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68" r:id="rId30"/>
    <p:sldId id="269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5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54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6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27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872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2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1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18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1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36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5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6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8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23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3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42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6180CF-352C-4E1C-8770-3AC89752C3C1}" type="datetimeFigureOut">
              <a:rPr lang="hu-HU" smtClean="0"/>
              <a:t>2021. 10. 06.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80AA2-C17E-4DB0-BC06-4376EB4311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7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hu-HU" sz="4000" b="1" dirty="0" smtClean="0"/>
              <a:t>TÁRSISMERET, SZAKMAI ÖNISMERET,  </a:t>
            </a:r>
            <a:br>
              <a:rPr lang="hu-HU" sz="4000" b="1" dirty="0" smtClean="0"/>
            </a:br>
            <a:r>
              <a:rPr lang="hu-HU" sz="4000" b="1" dirty="0" smtClean="0"/>
              <a:t>SEGÍTŐ MOTÍVÁCIÓK</a:t>
            </a:r>
            <a:endParaRPr lang="hu-HU" sz="4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99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74"/>
    </mc:Choice>
    <mc:Fallback xmlns="">
      <p:transition spd="slow" advTm="144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8959"/>
          </a:xfrm>
        </p:spPr>
        <p:txBody>
          <a:bodyPr/>
          <a:lstStyle/>
          <a:p>
            <a:r>
              <a:rPr lang="hu-HU" dirty="0" smtClean="0"/>
              <a:t>Első benyomás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2016605"/>
            <a:ext cx="9601196" cy="363605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emberek hajlamosak feltételezni, hogy a megfigyelt viselkedések a cselekvő belső tulajdonságait tükrözik, annak ellenére is, hogy az adott helyzet is magyarázatul szolgálhatnak azokra. </a:t>
            </a:r>
            <a:endParaRPr lang="hu-HU" dirty="0" smtClean="0"/>
          </a:p>
          <a:p>
            <a:r>
              <a:rPr lang="hu-HU" dirty="0" smtClean="0"/>
              <a:t>Megfelelési következtetésnek </a:t>
            </a:r>
            <a:r>
              <a:rPr lang="hu-HU" dirty="0"/>
              <a:t>azt a folyamatot hívjuk, mikor valakit olyan személyiségvonással jellemzünk, amit a megfigyelt viselkedésével feleltetünk meg.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első benyomás kiegészítéseként, a viselkedés első értelmezését követi.</a:t>
            </a:r>
          </a:p>
        </p:txBody>
      </p:sp>
    </p:spTree>
    <p:extLst>
      <p:ext uri="{BB962C8B-B14F-4D97-AF65-F5344CB8AC3E}">
        <p14:creationId xmlns:p14="http://schemas.microsoft.com/office/powerpoint/2010/main" val="4006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b="1" dirty="0">
                <a:ln>
                  <a:noFill/>
                </a:ln>
                <a:solidFill>
                  <a:srgbClr val="373737"/>
                </a:solidFill>
                <a:latin typeface="Montserrat"/>
              </a:rPr>
              <a:t>Meglátni és megítélni</a:t>
            </a:r>
            <a:r>
              <a:rPr lang="hu-HU" altLang="hu-HU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hu-HU" altLang="hu-HU" dirty="0">
                <a:ln>
                  <a:noFill/>
                </a:ln>
                <a:solidFill>
                  <a:schemeClr val="tx1"/>
                </a:solidFill>
              </a:rPr>
            </a:br>
            <a:endParaRPr lang="hu-H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46849"/>
            <a:ext cx="10113666" cy="23391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Montserrat"/>
              </a:rPr>
              <a:t>Minél több időnk van a „</a:t>
            </a:r>
            <a:r>
              <a:rPr kumimoji="0" lang="hu-HU" altLang="hu-HU" sz="3200" b="0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Montserrat"/>
              </a:rPr>
              <a:t>monitorozásra</a:t>
            </a: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Montserrat"/>
              </a:rPr>
              <a:t>”,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Montserrat"/>
              </a:rPr>
              <a:t> annál biztosabbak vagyunk az első benyomásunkban.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Montserrat"/>
              </a:rPr>
              <a:t>                                        </a:t>
            </a:r>
            <a:r>
              <a:rPr lang="hu-HU" altLang="hu-HU" sz="1800" dirty="0" smtClean="0">
                <a:solidFill>
                  <a:srgbClr val="373737"/>
                </a:solidFill>
                <a:latin typeface="Montserrat"/>
              </a:rPr>
              <a:t>K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Montserrat"/>
              </a:rPr>
              <a:t>utatási eredmények alapján </a:t>
            </a: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pusztán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       egy tized másodperc is elég,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hogy véleményt alakítsunk ki a másik félről. </a:t>
            </a:r>
          </a:p>
        </p:txBody>
      </p:sp>
    </p:spTree>
    <p:extLst>
      <p:ext uri="{BB962C8B-B14F-4D97-AF65-F5344CB8AC3E}">
        <p14:creationId xmlns:p14="http://schemas.microsoft.com/office/powerpoint/2010/main" val="17040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kutatók szerint ez a 11 apróság számít ilyenkor a leginkább</a:t>
            </a:r>
          </a:p>
        </p:txBody>
      </p:sp>
      <p:pic>
        <p:nvPicPr>
          <p:cNvPr id="4" name="Picture 45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900" y="2601913"/>
            <a:ext cx="6172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Tedd ezeket, és garantáltan szimpatikus leszel </a:t>
            </a:r>
            <a:br>
              <a:rPr lang="hu-HU" dirty="0"/>
            </a:br>
            <a:r>
              <a:rPr lang="hu-HU" dirty="0" smtClean="0"/>
              <a:t>.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Azt biztosan te is tudtad, hogy a testbeszéd nagyon sokat számít az ismerkedéskor, és később a kommunikáció során </a:t>
            </a:r>
            <a:r>
              <a:rPr lang="hu-HU" dirty="0" smtClean="0"/>
              <a:t>is.</a:t>
            </a:r>
          </a:p>
          <a:p>
            <a:r>
              <a:rPr lang="hu-HU" dirty="0" smtClean="0"/>
              <a:t> fontos</a:t>
            </a:r>
            <a:r>
              <a:rPr lang="hu-HU" dirty="0"/>
              <a:t>, hogyan gesztikulálsz, 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/>
              <a:t>milyen irányban állsz, vagy </a:t>
            </a:r>
            <a:endParaRPr lang="hu-HU" dirty="0" smtClean="0"/>
          </a:p>
          <a:p>
            <a:r>
              <a:rPr lang="hu-HU" dirty="0" smtClean="0"/>
              <a:t>merre </a:t>
            </a:r>
            <a:r>
              <a:rPr lang="hu-HU" dirty="0"/>
              <a:t>néz a lábfejed. </a:t>
            </a:r>
            <a:endParaRPr lang="hu-HU" dirty="0" smtClean="0"/>
          </a:p>
          <a:p>
            <a:r>
              <a:rPr lang="hu-HU" dirty="0" smtClean="0"/>
              <a:t>Nézd </a:t>
            </a:r>
            <a:r>
              <a:rPr lang="hu-HU" dirty="0"/>
              <a:t>végig a képeket, és tudd meg, mit kell tenned a találkozás utáni első percekben ahhoz, hogy biztosan elnyerd a másik szimpátiáját</a:t>
            </a:r>
          </a:p>
        </p:txBody>
      </p:sp>
    </p:spTree>
    <p:extLst>
      <p:ext uri="{BB962C8B-B14F-4D97-AF65-F5344CB8AC3E}">
        <p14:creationId xmlns:p14="http://schemas.microsoft.com/office/powerpoint/2010/main" val="25974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Mindig állj nyitott testtartással, ne kulcsold össze a kezeidet! </a:t>
            </a:r>
            <a:br>
              <a:rPr lang="hu-HU" dirty="0"/>
            </a:br>
            <a:endParaRPr lang="hu-HU" dirty="0"/>
          </a:p>
        </p:txBody>
      </p:sp>
      <p:pic>
        <p:nvPicPr>
          <p:cNvPr id="8" name="Picture 5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909" y="1842655"/>
            <a:ext cx="8049492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Húzd ki magadat, állj egyenesen, mégis kényelmesen, mert így intelligenciát és egészséges </a:t>
            </a:r>
            <a:r>
              <a:rPr lang="hu-HU" sz="2800" dirty="0" err="1"/>
              <a:t>magabiztosságot</a:t>
            </a:r>
            <a:r>
              <a:rPr lang="hu-HU" sz="2800" dirty="0"/>
              <a:t> sugárzol, míg görnyedt testhelyzettel inkább félelmet és visszahúzódást</a:t>
            </a:r>
            <a:endParaRPr lang="hu-HU" sz="2800" dirty="0"/>
          </a:p>
        </p:txBody>
      </p:sp>
      <p:pic>
        <p:nvPicPr>
          <p:cNvPr id="6" name="Picture 51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345" y="2507673"/>
            <a:ext cx="7287491" cy="37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Autofit/>
          </a:bodyPr>
          <a:lstStyle/>
          <a:p>
            <a:r>
              <a:rPr lang="hu-HU" sz="2800" dirty="0"/>
              <a:t>Ha ülsz,  akkor tedd a kezeidet az öledbe egymás mellé, vagy a szék karfájára, mert így szintén érdeklődést mutatsz, a lábaidat is lazán </a:t>
            </a:r>
            <a:r>
              <a:rPr lang="hu-HU" sz="2800" dirty="0" err="1"/>
              <a:t>tartsd</a:t>
            </a:r>
            <a:r>
              <a:rPr lang="hu-HU" sz="2800" dirty="0"/>
              <a:t>. </a:t>
            </a:r>
            <a:br>
              <a:rPr lang="hu-HU" sz="2800" dirty="0"/>
            </a:br>
            <a:endParaRPr lang="hu-HU" sz="2800" dirty="0"/>
          </a:p>
        </p:txBody>
      </p:sp>
      <p:pic>
        <p:nvPicPr>
          <p:cNvPr id="4" name="Picture 51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5" y="2556932"/>
            <a:ext cx="6761018" cy="34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Ne állj teljesen szembe az illetővel, hanem fordulj kicsit oldalirányba, így nem tűnsz erőszakosnak, hanem inkább kedvesnek és </a:t>
            </a:r>
            <a:r>
              <a:rPr lang="hu-HU" sz="2800" dirty="0" err="1"/>
              <a:t>szimpatikusnak.Az</a:t>
            </a:r>
            <a:r>
              <a:rPr lang="hu-HU" sz="2800" dirty="0"/>
              <a:t> egyik lábfejedet viszont </a:t>
            </a:r>
            <a:r>
              <a:rPr lang="hu-HU" sz="2800" dirty="0" err="1"/>
              <a:t>fordítsd</a:t>
            </a:r>
            <a:r>
              <a:rPr lang="hu-HU" sz="2800" dirty="0"/>
              <a:t> kicsit felé! </a:t>
            </a:r>
            <a:br>
              <a:rPr lang="hu-HU" sz="2800" dirty="0"/>
            </a:br>
            <a:endParaRPr lang="hu-HU" sz="2800" dirty="0"/>
          </a:p>
        </p:txBody>
      </p:sp>
      <p:pic>
        <p:nvPicPr>
          <p:cNvPr id="4" name="Picture 55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092" y="2285999"/>
            <a:ext cx="7135090" cy="37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Ha mesélsz, magyarázol </a:t>
            </a:r>
            <a:r>
              <a:rPr lang="hu-HU" sz="4000" dirty="0" err="1"/>
              <a:t>vmit</a:t>
            </a:r>
            <a:r>
              <a:rPr lang="hu-HU" sz="4000" dirty="0"/>
              <a:t>, gesztikulálj a kezeiddel is, de ne ess </a:t>
            </a:r>
            <a:r>
              <a:rPr lang="hu-HU" sz="4000" dirty="0" err="1"/>
              <a:t>tulzásokba</a:t>
            </a:r>
            <a:r>
              <a:rPr lang="hu-HU" sz="4000" dirty="0"/>
              <a:t>.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Picture 55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927" y="2452255"/>
            <a:ext cx="6830291" cy="35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Néha </a:t>
            </a:r>
            <a:r>
              <a:rPr lang="hu-HU" sz="3200" dirty="0" err="1"/>
              <a:t>biccentsd</a:t>
            </a:r>
            <a:r>
              <a:rPr lang="hu-HU" sz="3200" dirty="0"/>
              <a:t> kicsit oldalra a fejed, mert így érdeklődést és kíváncsiságot mutatsz a másik mondandója iránt, ami nagyon szimpatikus tud lenni. </a:t>
            </a:r>
            <a:br>
              <a:rPr lang="hu-HU" sz="3200" dirty="0"/>
            </a:br>
            <a:endParaRPr lang="hu-HU" sz="3200" dirty="0"/>
          </a:p>
        </p:txBody>
      </p:sp>
      <p:pic>
        <p:nvPicPr>
          <p:cNvPr id="4" name="Picture 55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364" y="2590800"/>
            <a:ext cx="7329054" cy="30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másik ismerete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 smtClean="0"/>
              <a:t>Az önismeret szükségessége</a:t>
            </a:r>
          </a:p>
          <a:p>
            <a:pPr marL="0" indent="0">
              <a:buNone/>
            </a:pPr>
            <a:endParaRPr lang="hu-HU" sz="2800" dirty="0" smtClean="0"/>
          </a:p>
          <a:p>
            <a:pPr>
              <a:buFontTx/>
              <a:buChar char="-"/>
            </a:pPr>
            <a:r>
              <a:rPr lang="hu-HU" sz="2800" dirty="0" smtClean="0"/>
              <a:t>Öngyógyító törekvés (belső </a:t>
            </a:r>
            <a:r>
              <a:rPr lang="hu-HU" sz="2800" dirty="0" err="1" smtClean="0"/>
              <a:t>harmónia,nyugalom,belső</a:t>
            </a:r>
            <a:r>
              <a:rPr lang="hu-HU" sz="2800" dirty="0" smtClean="0"/>
              <a:t> feszültség csökkentése)</a:t>
            </a:r>
          </a:p>
          <a:p>
            <a:pPr>
              <a:buFontTx/>
              <a:buChar char="-"/>
            </a:pPr>
            <a:r>
              <a:rPr lang="hu-HU" sz="2800" dirty="0" smtClean="0"/>
              <a:t>Személyes hatékonyság fokozása</a:t>
            </a:r>
          </a:p>
          <a:p>
            <a:pPr>
              <a:buFontTx/>
              <a:buChar char="-"/>
            </a:pPr>
            <a:r>
              <a:rPr lang="hu-HU" sz="2800" dirty="0" smtClean="0"/>
              <a:t>Kíváncsiság, tudatosságra törekvés</a:t>
            </a:r>
          </a:p>
          <a:p>
            <a:pPr>
              <a:buFontTx/>
              <a:buChar char="-"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95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2"/>
    </mc:Choice>
    <mc:Fallback xmlns="">
      <p:transition spd="slow" advTm="454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Ugyanezt érheted el egy egyetértő, </a:t>
            </a:r>
            <a:r>
              <a:rPr lang="hu-HU" dirty="0" err="1"/>
              <a:t>szolíd</a:t>
            </a:r>
            <a:r>
              <a:rPr lang="hu-HU" dirty="0"/>
              <a:t> mosollyal.</a:t>
            </a:r>
            <a:endParaRPr lang="hu-HU" dirty="0"/>
          </a:p>
        </p:txBody>
      </p:sp>
      <p:pic>
        <p:nvPicPr>
          <p:cNvPr id="4" name="Picture 55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218" y="2557463"/>
            <a:ext cx="665018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Mindig </a:t>
            </a:r>
            <a:r>
              <a:rPr lang="hu-HU" sz="3200" dirty="0" err="1"/>
              <a:t>tartsd</a:t>
            </a:r>
            <a:r>
              <a:rPr lang="hu-HU" sz="3200" dirty="0"/>
              <a:t> a szemkontaktust, de ne túl mereven, mert különben zavarba hozod a másikat, és erőszakosnak tűnhetsz. </a:t>
            </a:r>
            <a:br>
              <a:rPr lang="hu-HU" sz="3200" dirty="0"/>
            </a:br>
            <a:endParaRPr lang="hu-HU" sz="3200" dirty="0"/>
          </a:p>
        </p:txBody>
      </p:sp>
      <p:pic>
        <p:nvPicPr>
          <p:cNvPr id="4" name="Picture 67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963" y="2563091"/>
            <a:ext cx="7107381" cy="30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/>
              <a:t>Amikor hosszabb beszélgetésbe kerülsz valakivel elsőre, bólogass néha a mondandójára, mert ezzel az egyetértésedet fejezed ki, és azt az érzést kelted, hogy ugyan arra gondoltok.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Picture 68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182" y="2576945"/>
            <a:ext cx="6747163" cy="34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Néha másold le a beszélgetőtársaid mozdulatait, testtartását, de ne túl feltűnően, mert így is elnyerheted a szimpátiáját, bizalmát, hiszen önmagához hasonlónak lát. </a:t>
            </a:r>
            <a:br>
              <a:rPr lang="hu-HU" sz="3200" dirty="0"/>
            </a:br>
            <a:endParaRPr lang="hu-HU" sz="3200" dirty="0"/>
          </a:p>
        </p:txBody>
      </p:sp>
      <p:pic>
        <p:nvPicPr>
          <p:cNvPr id="4" name="Picture 68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084" y="2557463"/>
            <a:ext cx="578983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valaki nem mond igazat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Az emberek hazudás közben hatalmas stressznek vannak kitéve, hiszen nemcsak, hogy koncentrálniuk kell a sztorira, de még arra is figyelniük kell, hogy senkiben se </a:t>
            </a:r>
            <a:r>
              <a:rPr lang="hu-HU" sz="3600" b="1" dirty="0" err="1"/>
              <a:t>keltsenek</a:t>
            </a:r>
            <a:r>
              <a:rPr lang="hu-HU" sz="3600" b="1" dirty="0"/>
              <a:t> gyanút. </a:t>
            </a:r>
            <a:endParaRPr lang="hu-HU" sz="3600" dirty="0"/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4548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hazugság az agy számára egy nagyon összetett folyamat, hiszen úgy kell </a:t>
            </a:r>
          </a:p>
          <a:p>
            <a:r>
              <a:rPr lang="hu-HU" dirty="0"/>
              <a:t>kitalálnia valami </a:t>
            </a:r>
            <a:r>
              <a:rPr lang="hu-HU" dirty="0" err="1"/>
              <a:t>hamisat</a:t>
            </a:r>
            <a:r>
              <a:rPr lang="hu-HU" dirty="0"/>
              <a:t>, hogy közben tudja róla az igazságot. Ez sokszor vezet ahhoz, hogy nagyobb szüneteket kell tartania az illetőnek beszélgetés közben, például akkor, ha kérdezel </a:t>
            </a:r>
            <a:r>
              <a:rPr lang="hu-HU" dirty="0" smtClean="0"/>
              <a:t>valamit.</a:t>
            </a:r>
          </a:p>
          <a:p>
            <a:r>
              <a:rPr lang="hu-HU" dirty="0" smtClean="0"/>
              <a:t>Figyelemelterelésként </a:t>
            </a:r>
            <a:r>
              <a:rPr lang="hu-HU" dirty="0"/>
              <a:t>és időnyerésként pedig gyakran inkább visszakérdeznek. </a:t>
            </a:r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/>
              <a:t>Miért kérdezed?” egy tipikus jele annak, hogy valaki rejteget valamit.</a:t>
            </a:r>
            <a:endParaRPr lang="hu-HU" dirty="0"/>
          </a:p>
        </p:txBody>
      </p:sp>
      <p:sp>
        <p:nvSpPr>
          <p:cNvPr id="4" name="Rectangle 6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Túl nagy szünet</a:t>
            </a:r>
            <a:endParaRPr lang="hu-HU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Gyanús mozdulatok </a:t>
            </a:r>
            <a:br>
              <a:rPr lang="hu-HU" dirty="0"/>
            </a:br>
            <a:endParaRPr lang="hu-HU" dirty="0"/>
          </a:p>
        </p:txBody>
      </p:sp>
      <p:pic>
        <p:nvPicPr>
          <p:cNvPr id="4" name="Picture 76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175" y="2935288"/>
            <a:ext cx="48196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</a:t>
            </a:r>
            <a:r>
              <a:rPr lang="hu-HU" dirty="0" err="1"/>
              <a:t>hamisat</a:t>
            </a:r>
            <a:r>
              <a:rPr lang="hu-HU" dirty="0"/>
              <a:t> állító ember annyira próbálja bizonyítani azt, amit mond, hogy túlgesztikulál mindent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Rengeteget mutogat, az arca is túlságosan nagy beleélést mutat, sőt, az is lehet, hogy már-már zavarba ejtően hosszan tartja veled a szemkontaktust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És mivel a szemünk az egyik legkifejezőbb testrészünk, ezért ez az, ami a leginkább lebuktat egy hazudozót. Aki ugyanis csak gondolkodik, de </a:t>
            </a:r>
            <a:r>
              <a:rPr lang="hu-HU" dirty="0" smtClean="0"/>
              <a:t>igazat mond</a:t>
            </a:r>
            <a:r>
              <a:rPr lang="hu-HU" dirty="0"/>
              <a:t>, az sokszor lefelé vagy oldalra néz, de aki valami meg nem történt dolgot talál ki, az gyorsabban mozgatja a tekintetét. 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94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füllentés jele lehet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u="sng" dirty="0"/>
              <a:t>H</a:t>
            </a:r>
            <a:r>
              <a:rPr lang="hu-HU" u="sng" dirty="0" smtClean="0"/>
              <a:t>a </a:t>
            </a:r>
            <a:r>
              <a:rPr lang="hu-HU" u="sng" dirty="0"/>
              <a:t>valaki beszéd közben rengetegszer megérinti az orrát</a:t>
            </a:r>
            <a:r>
              <a:rPr lang="hu-HU" dirty="0"/>
              <a:t>, a száját vagy éppen a homlokát, ezzel ugyanis azt sugallja, hogy valótlant állít, hiszen észre sem veszi, de reflexből el akarja rejteni az arcát, mert szégyelli, hogy hazudik. </a:t>
            </a:r>
            <a:endParaRPr lang="hu-HU" dirty="0" smtClean="0"/>
          </a:p>
          <a:p>
            <a:r>
              <a:rPr lang="hu-HU" u="sng" dirty="0" smtClean="0"/>
              <a:t>Ha </a:t>
            </a:r>
            <a:r>
              <a:rPr lang="hu-HU" u="sng" dirty="0"/>
              <a:t>az illető igazgatja-e a gyűrűjét vagy éppen birizgálja-e a </a:t>
            </a:r>
            <a:r>
              <a:rPr lang="hu-HU" u="sng" dirty="0" smtClean="0"/>
              <a:t>haját</a:t>
            </a:r>
            <a:r>
              <a:rPr lang="hu-HU" dirty="0" smtClean="0"/>
              <a:t>, </a:t>
            </a:r>
            <a:r>
              <a:rPr lang="hu-HU" dirty="0"/>
              <a:t>az agy ugyanis ilyenkor hasonló pótcselekvésekkel próbálja nyugtatni magát.  </a:t>
            </a:r>
            <a:endParaRPr lang="hu-HU" dirty="0" smtClean="0"/>
          </a:p>
          <a:p>
            <a:r>
              <a:rPr lang="hu-HU" u="sng" dirty="0" smtClean="0"/>
              <a:t>az </a:t>
            </a:r>
            <a:r>
              <a:rPr lang="hu-HU" u="sng" dirty="0"/>
              <a:t>éppen </a:t>
            </a:r>
            <a:r>
              <a:rPr lang="hu-HU" u="sng" dirty="0" err="1"/>
              <a:t>hamisat</a:t>
            </a:r>
            <a:r>
              <a:rPr lang="hu-HU" u="sng" dirty="0"/>
              <a:t> állító ember torka és a szája kiszárad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u="sng" dirty="0" smtClean="0"/>
              <a:t>a </a:t>
            </a:r>
            <a:r>
              <a:rPr lang="hu-HU" u="sng" dirty="0"/>
              <a:t>légzési ritmusa pedig teljesen megváltozik</a:t>
            </a:r>
            <a:r>
              <a:rPr lang="hu-HU" dirty="0"/>
              <a:t>, így azt vehetjük észre, hogy sokkal ritkábban, mélyebben és </a:t>
            </a:r>
          </a:p>
          <a:p>
            <a:r>
              <a:rPr lang="hu-HU" u="sng" dirty="0"/>
              <a:t>hangosabban vesz levegőt. </a:t>
            </a:r>
            <a:r>
              <a:rPr lang="hu-HU" u="sng" dirty="0" smtClean="0"/>
              <a:t> </a:t>
            </a:r>
            <a:endParaRPr lang="hu-HU" u="sng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59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ÉRZELMI </a:t>
            </a:r>
            <a:r>
              <a:rPr lang="hu-HU" dirty="0" smtClean="0"/>
              <a:t>STABILITÁS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3600" dirty="0" smtClean="0"/>
              <a:t>Meghatározza:</a:t>
            </a:r>
          </a:p>
          <a:p>
            <a:pPr marL="0" indent="0" algn="ctr">
              <a:buNone/>
            </a:pPr>
            <a:r>
              <a:rPr lang="hu-HU" sz="3600" dirty="0" smtClean="0"/>
              <a:t>Azonosság                                           Eltérés</a:t>
            </a:r>
          </a:p>
          <a:p>
            <a:pPr marL="0" indent="0" algn="ctr">
              <a:buNone/>
            </a:pPr>
            <a:r>
              <a:rPr lang="hu-HU" sz="3600" dirty="0" smtClean="0"/>
              <a:t>Énkép                  Ideális énkép</a:t>
            </a:r>
          </a:p>
          <a:p>
            <a:r>
              <a:rPr lang="hu-HU" dirty="0" smtClean="0"/>
              <a:t>Távolság kicsi – önmagunkkal elégedettek vagyunk</a:t>
            </a:r>
          </a:p>
          <a:p>
            <a:r>
              <a:rPr lang="hu-HU" dirty="0" smtClean="0"/>
              <a:t>Távolság nagy összeegyeztethetőség (koherencia) csökken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71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2"/>
    </mc:Choice>
    <mc:Fallback xmlns="">
      <p:transition spd="slow" advTm="49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97527"/>
            <a:ext cx="10515600" cy="637309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SEGÍTŐ 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260764"/>
            <a:ext cx="9601196" cy="4821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 smtClean="0"/>
              <a:t>saját személyiségét használja munkaeszközéül</a:t>
            </a:r>
          </a:p>
          <a:p>
            <a:pPr>
              <a:buFontTx/>
              <a:buChar char="-"/>
            </a:pPr>
            <a:r>
              <a:rPr lang="hu-HU" dirty="0" smtClean="0"/>
              <a:t>A jó segítő :</a:t>
            </a:r>
          </a:p>
          <a:p>
            <a:r>
              <a:rPr lang="hu-HU" dirty="0"/>
              <a:t>	</a:t>
            </a:r>
            <a:r>
              <a:rPr lang="hu-HU" dirty="0" smtClean="0"/>
              <a:t>a választott szakterület iránti pozitív érdeklődés</a:t>
            </a:r>
          </a:p>
          <a:p>
            <a:r>
              <a:rPr lang="hu-HU" dirty="0"/>
              <a:t>	</a:t>
            </a:r>
            <a:r>
              <a:rPr lang="hu-HU" dirty="0" smtClean="0"/>
              <a:t>tudás</a:t>
            </a:r>
          </a:p>
          <a:p>
            <a:pPr lvl="1"/>
            <a:r>
              <a:rPr lang="hu-HU" sz="2400" dirty="0" smtClean="0"/>
              <a:t>nyitottság</a:t>
            </a:r>
          </a:p>
          <a:p>
            <a:pPr lvl="1"/>
            <a:r>
              <a:rPr lang="hu-HU" sz="2400" dirty="0"/>
              <a:t>e</a:t>
            </a:r>
            <a:r>
              <a:rPr lang="hu-HU" sz="2400" dirty="0" smtClean="0"/>
              <a:t>mpátiás készség</a:t>
            </a:r>
          </a:p>
          <a:p>
            <a:pPr lvl="1"/>
            <a:r>
              <a:rPr lang="hu-HU" sz="2400" dirty="0"/>
              <a:t>m</a:t>
            </a:r>
            <a:r>
              <a:rPr lang="hu-HU" sz="2400" dirty="0" smtClean="0"/>
              <a:t>ás problémáira való érzékenység</a:t>
            </a:r>
          </a:p>
          <a:p>
            <a:pPr lvl="1"/>
            <a:r>
              <a:rPr lang="hu-HU" sz="2400" dirty="0"/>
              <a:t>s</a:t>
            </a:r>
            <a:r>
              <a:rPr lang="hu-HU" sz="2400" dirty="0" smtClean="0"/>
              <a:t>aját értékek 	reális ismerete</a:t>
            </a:r>
          </a:p>
          <a:p>
            <a:pPr lvl="1"/>
            <a:r>
              <a:rPr lang="hu-HU" sz="2400" dirty="0"/>
              <a:t>k</a:t>
            </a:r>
            <a:r>
              <a:rPr lang="hu-HU" sz="2400" dirty="0" smtClean="0"/>
              <a:t>onfliktushelyzetek kezelése</a:t>
            </a:r>
          </a:p>
          <a:p>
            <a:pPr lvl="1"/>
            <a:r>
              <a:rPr lang="hu-HU" sz="2400" dirty="0" smtClean="0"/>
              <a:t>Megfelelő kommunikációs készség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602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"/>
    </mc:Choice>
    <mc:Fallback xmlns="">
      <p:transition spd="slow" advTm="95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segítő személyiség kialakulása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dirty="0" smtClean="0"/>
              <a:t>A másik megismerése iránti motiváció</a:t>
            </a:r>
          </a:p>
          <a:p>
            <a:pPr marL="0" indent="0" algn="ctr">
              <a:buNone/>
            </a:pPr>
            <a:r>
              <a:rPr lang="hu-HU" sz="4400" dirty="0" smtClean="0"/>
              <a:t>A másik iránti érdeklődés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4989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"/>
    </mc:Choice>
    <mc:Fallback xmlns="">
      <p:transition spd="slow" advTm="232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2052" name="Picture 4" descr="Nem érhető el leírás a fényképhez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3" y="2557463"/>
            <a:ext cx="818605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ÖNÉSZLELÉS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ÉN fogalom: személyes jellemzőkről, képességeinkről alkotott ismereteink összessége</a:t>
            </a:r>
          </a:p>
          <a:p>
            <a:r>
              <a:rPr lang="hu-HU" sz="3600" dirty="0" smtClean="0"/>
              <a:t>( Ha a viselkedés külső cél elérésének eszköze, az akkor kevéssé okoz örömet.)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4001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81"/>
    </mc:Choice>
    <mc:Fallback xmlns="">
      <p:transition spd="slow" advTm="1941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AZ EGYÉN ÖNMAGÁRA VONATKOZÓ </a:t>
            </a:r>
          </a:p>
          <a:p>
            <a:pPr marL="0" indent="0" algn="ctr">
              <a:buNone/>
            </a:pPr>
            <a:r>
              <a:rPr lang="hu-HU" sz="3200" b="1" dirty="0" smtClean="0"/>
              <a:t>POZITÍV </a:t>
            </a:r>
          </a:p>
          <a:p>
            <a:pPr marL="0" indent="0" algn="ctr">
              <a:buNone/>
            </a:pPr>
            <a:r>
              <a:rPr lang="hu-HU" dirty="0" smtClean="0"/>
              <a:t>VAGY </a:t>
            </a:r>
          </a:p>
          <a:p>
            <a:pPr marL="0" indent="0" algn="ctr">
              <a:buNone/>
            </a:pPr>
            <a:r>
              <a:rPr lang="hu-HU" b="1" dirty="0" smtClean="0"/>
              <a:t>NEGATÍV</a:t>
            </a:r>
          </a:p>
          <a:p>
            <a:pPr marL="0" indent="0" algn="ctr">
              <a:buNone/>
            </a:pPr>
            <a:r>
              <a:rPr lang="hu-HU" dirty="0" smtClean="0"/>
              <a:t>ÉRTÉKELÉSE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31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79"/>
    </mc:Choice>
    <mc:Fallback xmlns="">
      <p:transition spd="slow" advTm="888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ÖNÉRTÉKELÉS FORRÁSAI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NAPI SIKEREK, KUDARCOK</a:t>
            </a:r>
          </a:p>
          <a:p>
            <a:r>
              <a:rPr lang="hu-HU" sz="3600" dirty="0" smtClean="0"/>
              <a:t>TÁRSAKKAL VALÓ ÖSSZEHASONLÍTÁS</a:t>
            </a:r>
          </a:p>
          <a:p>
            <a:r>
              <a:rPr lang="hu-HU" sz="3600" dirty="0" smtClean="0"/>
              <a:t>SAJÁT BELSŐ NORMÁINKKAL VALÓ ÖSSZEVETÉS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3575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80"/>
    </mc:Choice>
    <mc:Fallback xmlns="">
      <p:transition spd="slow" advTm="15058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ÖNÉRTÉKELÉS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6600" dirty="0" smtClean="0"/>
              <a:t>ÉNKÉP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22722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9"/>
    </mc:Choice>
    <mc:Fallback xmlns="">
      <p:transition spd="slow" advTm="1809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ÖNÉRTÉKELÉS, ÉNKÉP ÖSSZHANG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TAPASZTALAT</a:t>
            </a:r>
          </a:p>
          <a:p>
            <a:r>
              <a:rPr lang="hu-HU" sz="4400" dirty="0" smtClean="0"/>
              <a:t>ÉLETKÖRÜLMÉNYEK</a:t>
            </a:r>
          </a:p>
          <a:p>
            <a:r>
              <a:rPr lang="hu-HU" sz="4400" dirty="0" smtClean="0"/>
              <a:t>KÖRNYEZET VÁLTOZÁSA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9544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2"/>
    </mc:Choice>
    <mc:Fallback xmlns="">
      <p:transition spd="slow" advTm="1635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ÉN-VÉDŐTORZÍTÁS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MAGUNKRA VONATKOZÓ </a:t>
            </a:r>
          </a:p>
          <a:p>
            <a:pPr marL="0" indent="0" algn="ctr">
              <a:buNone/>
            </a:pPr>
            <a:r>
              <a:rPr lang="hu-HU" b="1" dirty="0" smtClean="0"/>
              <a:t>POZITÍV INFORMÁCIÓK </a:t>
            </a:r>
          </a:p>
          <a:p>
            <a:pPr marL="0" indent="0" algn="ctr">
              <a:buNone/>
            </a:pPr>
            <a:r>
              <a:rPr lang="hu-HU" b="1" dirty="0" smtClean="0"/>
              <a:t>GYŰJTÉSE, ÉRTELMEZÉSE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sz="2800" b="1" dirty="0"/>
              <a:t>(</a:t>
            </a:r>
            <a:r>
              <a:rPr lang="hu-HU" sz="2800" b="1" dirty="0" smtClean="0"/>
              <a:t>TORZ)TÚLZOTT POZITÍV ÉRTÉKELÉS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3958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89"/>
    </mc:Choice>
    <mc:Fallback xmlns="">
      <p:transition spd="slow" advTm="12818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859</Words>
  <Application>Microsoft Office PowerPoint</Application>
  <PresentationFormat>Szélesvásznú</PresentationFormat>
  <Paragraphs>98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Calibri</vt:lpstr>
      <vt:lpstr>Garamond</vt:lpstr>
      <vt:lpstr>Montserrat</vt:lpstr>
      <vt:lpstr>Organikus</vt:lpstr>
      <vt:lpstr>TÁRSISMERET, SZAKMAI ÖNISMERET,   SEGÍTŐ MOTÍVÁCIÓK</vt:lpstr>
      <vt:lpstr>A másik ismerete</vt:lpstr>
      <vt:lpstr>SEGÍTŐ  </vt:lpstr>
      <vt:lpstr>ÖNÉSZLELÉS</vt:lpstr>
      <vt:lpstr>ÖNÉRTÉKELÉS</vt:lpstr>
      <vt:lpstr>ÖNÉRTÉKELÉS FORRÁSAI</vt:lpstr>
      <vt:lpstr>ÖNÉRTÉKELÉS</vt:lpstr>
      <vt:lpstr>ÖNÉRTÉKELÉS, ÉNKÉP ÖSSZHANG</vt:lpstr>
      <vt:lpstr>ÉN-VÉDŐTORZÍTÁS</vt:lpstr>
      <vt:lpstr>Első benyomás</vt:lpstr>
      <vt:lpstr>Meglátni és megítélni </vt:lpstr>
      <vt:lpstr>A kutatók szerint ez a 11 apróság számít ilyenkor a leginkább</vt:lpstr>
      <vt:lpstr>Tedd ezeket, és garantáltan szimpatikus leszel  .  </vt:lpstr>
      <vt:lpstr>Mindig állj nyitott testtartással, ne kulcsold össze a kezeidet!  </vt:lpstr>
      <vt:lpstr>Húzd ki magadat, állj egyenesen, mégis kényelmesen, mert így intelligenciát és egészséges magabiztosságot sugárzol, míg görnyedt testhelyzettel inkább félelmet és visszahúzódást</vt:lpstr>
      <vt:lpstr>Ha ülsz,  akkor tedd a kezeidet az öledbe egymás mellé, vagy a szék karfájára, mert így szintén érdeklődést mutatsz, a lábaidat is lazán tartsd.  </vt:lpstr>
      <vt:lpstr>Ne állj teljesen szembe az illetővel, hanem fordulj kicsit oldalirányba, így nem tűnsz erőszakosnak, hanem inkább kedvesnek és szimpatikusnak.Az egyik lábfejedet viszont fordítsd kicsit felé!  </vt:lpstr>
      <vt:lpstr>Ha mesélsz, magyarázol vmit, gesztikulálj a kezeiddel is, de ne ess tulzásokba.  </vt:lpstr>
      <vt:lpstr>Néha biccentsd kicsit oldalra a fejed, mert így érdeklődést és kíváncsiságot mutatsz a másik mondandója iránt, ami nagyon szimpatikus tud lenni.  </vt:lpstr>
      <vt:lpstr>Ugyanezt érheted el egy egyetértő, szolíd mosollyal.</vt:lpstr>
      <vt:lpstr>Mindig tartsd a szemkontaktust, de ne túl mereven, mert különben zavarba hozod a másikat, és erőszakosnak tűnhetsz.  </vt:lpstr>
      <vt:lpstr>Amikor hosszabb beszélgetésbe kerülsz valakivel elsőre, bólogass néha a mondandójára, mert ezzel az egyetértésedet fejezed ki, és azt az érzést kelted, hogy ugyan arra gondoltok.  </vt:lpstr>
      <vt:lpstr>Néha másold le a beszélgetőtársaid mozdulatait, testtartását, de ne túl feltűnően, mert így is elnyerheted a szimpátiáját, bizalmát, hiszen önmagához hasonlónak lát.  </vt:lpstr>
      <vt:lpstr>Ha valaki nem mond igazat</vt:lpstr>
      <vt:lpstr>Túl nagy szünet</vt:lpstr>
      <vt:lpstr>Gyanús mozdulatok  </vt:lpstr>
      <vt:lpstr>PowerPoint-bemutató</vt:lpstr>
      <vt:lpstr>A füllentés jele lehet</vt:lpstr>
      <vt:lpstr>ÉRZELMI STABILITÁS</vt:lpstr>
      <vt:lpstr>A segítő személyiség kialakulása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TÁRSISMERET, SZAKMAI ÖNISMERET,   SEGÍTŐ MOTÍVÁCIÓK</dc:title>
  <dc:creator>Diák</dc:creator>
  <cp:lastModifiedBy>Diák</cp:lastModifiedBy>
  <cp:revision>16</cp:revision>
  <dcterms:created xsi:type="dcterms:W3CDTF">2020-11-09T15:24:37Z</dcterms:created>
  <dcterms:modified xsi:type="dcterms:W3CDTF">2021-10-06T15:29:55Z</dcterms:modified>
</cp:coreProperties>
</file>